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75" r:id="rId1"/>
  </p:sldMasterIdLst>
  <p:sldIdLst>
    <p:sldId id="256" r:id="rId2"/>
    <p:sldId id="262" r:id="rId3"/>
    <p:sldId id="257" r:id="rId4"/>
    <p:sldId id="263" r:id="rId5"/>
    <p:sldId id="259" r:id="rId6"/>
    <p:sldId id="260" r:id="rId7"/>
    <p:sldId id="261" r:id="rId8"/>
    <p:sldId id="298" r:id="rId9"/>
    <p:sldId id="264" r:id="rId10"/>
    <p:sldId id="274" r:id="rId11"/>
    <p:sldId id="269" r:id="rId12"/>
    <p:sldId id="270" r:id="rId13"/>
    <p:sldId id="271" r:id="rId14"/>
    <p:sldId id="272" r:id="rId15"/>
    <p:sldId id="273" r:id="rId16"/>
    <p:sldId id="275" r:id="rId17"/>
    <p:sldId id="276" r:id="rId18"/>
    <p:sldId id="277" r:id="rId19"/>
    <p:sldId id="285" r:id="rId20"/>
    <p:sldId id="286" r:id="rId21"/>
    <p:sldId id="297" r:id="rId22"/>
    <p:sldId id="279" r:id="rId23"/>
    <p:sldId id="299" r:id="rId24"/>
    <p:sldId id="300" r:id="rId25"/>
    <p:sldId id="280" r:id="rId26"/>
    <p:sldId id="281" r:id="rId27"/>
    <p:sldId id="282" r:id="rId28"/>
    <p:sldId id="283" r:id="rId29"/>
    <p:sldId id="284"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2" d="100"/>
          <a:sy n="112" d="100"/>
        </p:scale>
        <p:origin x="-5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E8A74A-8996-5146-894E-12707EF73286}"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8A74A-8996-5146-894E-12707EF73286}"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8A74A-8996-5146-894E-12707EF73286}"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8A74A-8996-5146-894E-12707EF73286}"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E8A74A-8996-5146-894E-12707EF73286}" type="datetimeFigureOut">
              <a:rPr lang="en-US" smtClean="0"/>
              <a:pPr/>
              <a:t>3/10/10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E8A74A-8996-5146-894E-12707EF73286}" type="datetimeFigureOut">
              <a:rPr lang="en-US" smtClean="0"/>
              <a:pPr/>
              <a:t>3/10/10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E8A74A-8996-5146-894E-12707EF73286}" type="datetimeFigureOut">
              <a:rPr lang="en-US" smtClean="0"/>
              <a:pPr/>
              <a:t>3/10/10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E8A74A-8996-5146-894E-12707EF73286}" type="datetimeFigureOut">
              <a:rPr lang="en-US" smtClean="0"/>
              <a:pPr/>
              <a:t>3/10/10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8A74A-8996-5146-894E-12707EF73286}" type="datetimeFigureOut">
              <a:rPr lang="en-US" smtClean="0"/>
              <a:pPr/>
              <a:t>3/10/10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8A74A-8996-5146-894E-12707EF73286}" type="datetimeFigureOut">
              <a:rPr lang="en-US" smtClean="0"/>
              <a:pPr/>
              <a:t>3/10/10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8A74A-8996-5146-894E-12707EF73286}" type="datetimeFigureOut">
              <a:rPr lang="en-US" smtClean="0"/>
              <a:pPr/>
              <a:t>3/10/10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69C1-93D0-EC4F-A9FB-E65D06912A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8A74A-8996-5146-894E-12707EF73286}" type="datetimeFigureOut">
              <a:rPr lang="en-US" smtClean="0"/>
              <a:pPr/>
              <a:t>3/10/10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369C1-93D0-EC4F-A9FB-E65D06912A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video" Target="file://localhost/Users/rjb/Desktop/sigcse%20presentation/circle_camera_interpolation.mov" TargetMode="External"/><Relationship Id="rId2" Type="http://schemas.openxmlformats.org/officeDocument/2006/relationships/slideLayout" Target="../slideLayouts/slideLayout1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video" Target="file://localhost/Users/rjb/Desktop/sigcse%20presentation/img_2010_3.mov" TargetMode="External"/><Relationship Id="rId2" Type="http://schemas.openxmlformats.org/officeDocument/2006/relationships/slideLayout" Target="../slideLayouts/slideLayout12.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video" Target="file://localhost/Users/rjb/Desktop/sigcse%20presentation/new_star_shader.mov" TargetMode="External"/><Relationship Id="rId2" Type="http://schemas.openxmlformats.org/officeDocument/2006/relationships/slideLayout" Target="../slideLayouts/slideLayout12.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465"/>
            <a:ext cx="7772400" cy="1470025"/>
          </a:xfrm>
        </p:spPr>
        <p:txBody>
          <a:bodyPr>
            <a:normAutofit fontScale="90000"/>
          </a:bodyPr>
          <a:lstStyle/>
          <a:p>
            <a:r>
              <a:rPr lang="en-US" b="1" dirty="0" smtClean="0">
                <a:solidFill>
                  <a:srgbClr val="FF0000"/>
                </a:solidFill>
              </a:rPr>
              <a:t>Relevant Real-World Undergraduate Research Problems:</a:t>
            </a:r>
            <a:br>
              <a:rPr lang="en-US" b="1" dirty="0" smtClean="0">
                <a:solidFill>
                  <a:srgbClr val="FF0000"/>
                </a:solidFill>
              </a:rPr>
            </a:br>
            <a:r>
              <a:rPr lang="en-US" b="1" dirty="0" smtClean="0">
                <a:solidFill>
                  <a:srgbClr val="FF0000"/>
                </a:solidFill>
              </a:rPr>
              <a:t>Lessons from the NSF-REU Trenches</a:t>
            </a:r>
            <a:endParaRPr lang="en-US" b="1" dirty="0">
              <a:solidFill>
                <a:srgbClr val="FF0000"/>
              </a:solidFill>
            </a:endParaRPr>
          </a:p>
        </p:txBody>
      </p:sp>
      <p:sp>
        <p:nvSpPr>
          <p:cNvPr id="3" name="Subtitle 2"/>
          <p:cNvSpPr>
            <a:spLocks noGrp="1"/>
          </p:cNvSpPr>
          <p:nvPr>
            <p:ph type="subTitle" idx="1"/>
          </p:nvPr>
        </p:nvSpPr>
        <p:spPr>
          <a:xfrm>
            <a:off x="1371600" y="2661480"/>
            <a:ext cx="6400800" cy="3813788"/>
          </a:xfrm>
        </p:spPr>
        <p:txBody>
          <a:bodyPr>
            <a:normAutofit/>
          </a:bodyPr>
          <a:lstStyle/>
          <a:p>
            <a:r>
              <a:rPr lang="en-US" sz="2400" u="sng" dirty="0" smtClean="0">
                <a:solidFill>
                  <a:schemeClr val="tx1"/>
                </a:solidFill>
              </a:rPr>
              <a:t>Moderator:</a:t>
            </a:r>
          </a:p>
          <a:p>
            <a:r>
              <a:rPr lang="en-US" sz="2400" dirty="0" smtClean="0">
                <a:solidFill>
                  <a:schemeClr val="tx1"/>
                </a:solidFill>
              </a:rPr>
              <a:t>Reynold Bailey</a:t>
            </a:r>
          </a:p>
          <a:p>
            <a:endParaRPr lang="en-US" sz="2400" dirty="0" smtClean="0">
              <a:solidFill>
                <a:schemeClr val="tx1"/>
              </a:solidFill>
            </a:endParaRPr>
          </a:p>
          <a:p>
            <a:r>
              <a:rPr lang="en-US" sz="2400" u="sng" dirty="0" smtClean="0">
                <a:solidFill>
                  <a:schemeClr val="tx1"/>
                </a:solidFill>
              </a:rPr>
              <a:t>Panelists:</a:t>
            </a:r>
          </a:p>
          <a:p>
            <a:r>
              <a:rPr lang="en-US" sz="2400" dirty="0" smtClean="0">
                <a:solidFill>
                  <a:schemeClr val="tx1"/>
                </a:solidFill>
              </a:rPr>
              <a:t>Guy-Alain </a:t>
            </a:r>
            <a:r>
              <a:rPr lang="en-US" sz="2400" dirty="0" err="1" smtClean="0">
                <a:solidFill>
                  <a:schemeClr val="tx1"/>
                </a:solidFill>
              </a:rPr>
              <a:t>Amoussou</a:t>
            </a:r>
            <a:endParaRPr lang="en-US" sz="2400" dirty="0" smtClean="0">
              <a:solidFill>
                <a:schemeClr val="tx1"/>
              </a:solidFill>
            </a:endParaRPr>
          </a:p>
          <a:p>
            <a:r>
              <a:rPr lang="en-US" sz="2400" dirty="0" smtClean="0">
                <a:solidFill>
                  <a:schemeClr val="tx1"/>
                </a:solidFill>
              </a:rPr>
              <a:t>Tiffany Barnes</a:t>
            </a:r>
          </a:p>
          <a:p>
            <a:r>
              <a:rPr lang="en-US" sz="2400" dirty="0">
                <a:solidFill>
                  <a:schemeClr val="tx1"/>
                </a:solidFill>
              </a:rPr>
              <a:t>Hans-Peter </a:t>
            </a:r>
            <a:r>
              <a:rPr lang="en-US" sz="2400" dirty="0" err="1" smtClean="0">
                <a:solidFill>
                  <a:schemeClr val="tx1"/>
                </a:solidFill>
              </a:rPr>
              <a:t>Bischof</a:t>
            </a:r>
            <a:endParaRPr lang="en-US" sz="2400" dirty="0" smtClean="0">
              <a:solidFill>
                <a:schemeClr val="tx1"/>
              </a:solidFill>
            </a:endParaRPr>
          </a:p>
          <a:p>
            <a:r>
              <a:rPr lang="en-US" sz="2400" dirty="0">
                <a:solidFill>
                  <a:schemeClr val="tx1"/>
                </a:solidFill>
              </a:rPr>
              <a:t>Thomas Naps</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5688"/>
            <a:ext cx="8229600" cy="4525963"/>
          </a:xfrm>
        </p:spPr>
        <p:txBody>
          <a:bodyPr anchor="ctr">
            <a:normAutofit/>
          </a:bodyPr>
          <a:lstStyle/>
          <a:p>
            <a:pPr algn="ctr">
              <a:buNone/>
            </a:pPr>
            <a:r>
              <a:rPr lang="en-US" dirty="0" smtClean="0"/>
              <a:t>Guy-Alain </a:t>
            </a:r>
            <a:r>
              <a:rPr lang="en-US" dirty="0" err="1" smtClean="0"/>
              <a:t>Amoussou</a:t>
            </a:r>
            <a:r>
              <a:rPr lang="en-US" dirty="0" smtClean="0"/>
              <a:t/>
            </a:r>
            <a:br>
              <a:rPr lang="en-US" dirty="0" smtClean="0"/>
            </a:br>
            <a:r>
              <a:rPr lang="en-US" dirty="0" smtClean="0"/>
              <a:t>Humboldt State University</a:t>
            </a:r>
            <a:br>
              <a:rPr lang="en-US" dirty="0" smtClean="0"/>
            </a:b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0945" y="274638"/>
            <a:ext cx="8406063" cy="1143000"/>
          </a:xfrm>
        </p:spPr>
        <p:txBody>
          <a:bodyPr>
            <a:normAutofit fontScale="90000"/>
          </a:bodyPr>
          <a:lstStyle/>
          <a:p>
            <a:r>
              <a:rPr lang="en-US" b="1" dirty="0" smtClean="0">
                <a:solidFill>
                  <a:srgbClr val="FF0000"/>
                </a:solidFill>
              </a:rPr>
              <a:t>REU-RMS at Humboldt State University</a:t>
            </a:r>
            <a:endParaRPr lang="en-US" b="1" dirty="0">
              <a:solidFill>
                <a:srgbClr val="FF0000"/>
              </a:solidFill>
            </a:endParaRPr>
          </a:p>
        </p:txBody>
      </p:sp>
      <p:sp>
        <p:nvSpPr>
          <p:cNvPr id="3" name="Content Placeholder 2"/>
          <p:cNvSpPr>
            <a:spLocks noGrp="1"/>
          </p:cNvSpPr>
          <p:nvPr>
            <p:ph idx="1"/>
          </p:nvPr>
        </p:nvSpPr>
        <p:spPr>
          <a:xfrm>
            <a:off x="457200" y="1417638"/>
            <a:ext cx="8229600" cy="5211762"/>
          </a:xfrm>
        </p:spPr>
        <p:txBody>
          <a:bodyPr>
            <a:normAutofit/>
          </a:bodyPr>
          <a:lstStyle/>
          <a:p>
            <a:r>
              <a:rPr lang="en-US" dirty="0" smtClean="0"/>
              <a:t>REU funded since 2005 by NSF and </a:t>
            </a:r>
            <a:r>
              <a:rPr lang="en-US" dirty="0" err="1" smtClean="0"/>
              <a:t>DoD</a:t>
            </a:r>
            <a:endParaRPr lang="en-US" dirty="0" smtClean="0"/>
          </a:p>
          <a:p>
            <a:r>
              <a:rPr lang="en-US" dirty="0" smtClean="0"/>
              <a:t>Overarching theme:  Science of design</a:t>
            </a:r>
          </a:p>
          <a:p>
            <a:r>
              <a:rPr lang="en-US" dirty="0" smtClean="0"/>
              <a:t>Interdisciplinary</a:t>
            </a:r>
          </a:p>
          <a:p>
            <a:pPr lvl="1"/>
            <a:r>
              <a:rPr lang="en-US" dirty="0" smtClean="0"/>
              <a:t>Faculty: CS, engineering, graphic art, GIS/natural resources, math modeling </a:t>
            </a:r>
          </a:p>
          <a:p>
            <a:pPr lvl="1"/>
            <a:r>
              <a:rPr lang="en-US" dirty="0" smtClean="0"/>
              <a:t>Students: CS, engineering, graphic art, physics, math modeling </a:t>
            </a:r>
          </a:p>
          <a:p>
            <a:r>
              <a:rPr lang="en-US" dirty="0" smtClean="0"/>
              <a:t>10 weeks for 10 students</a:t>
            </a:r>
          </a:p>
          <a:p>
            <a:r>
              <a:rPr lang="en-US" dirty="0" err="1" smtClean="0"/>
              <a:t>www.humboldt.edu/~reu-rms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a:t>
            </a:r>
            <a:r>
              <a:rPr lang="en-US" b="1" i="1" dirty="0" smtClean="0"/>
              <a:t>Prepare …</a:t>
            </a:r>
          </a:p>
          <a:p>
            <a:pPr lvl="1"/>
            <a:r>
              <a:rPr lang="en-US" b="1" i="1" dirty="0" smtClean="0"/>
              <a:t>Design and creativity activities, tutorials and workshops</a:t>
            </a:r>
          </a:p>
          <a:p>
            <a:r>
              <a:rPr lang="en-US" dirty="0" smtClean="0"/>
              <a:t>(2) </a:t>
            </a:r>
            <a:r>
              <a:rPr lang="en-US" b="1" i="1" dirty="0" smtClean="0"/>
              <a:t>Practice …</a:t>
            </a:r>
          </a:p>
          <a:p>
            <a:pPr lvl="1"/>
            <a:r>
              <a:rPr lang="en-US" b="1" i="1" dirty="0" smtClean="0"/>
              <a:t>Weekly forum (5 slides in 10 minutes), weekly startup, peer review</a:t>
            </a:r>
          </a:p>
          <a:p>
            <a:r>
              <a:rPr lang="en-US" dirty="0" smtClean="0"/>
              <a:t>(3) </a:t>
            </a:r>
            <a:r>
              <a:rPr lang="en-US" b="1" i="1" dirty="0" smtClean="0"/>
              <a:t>Produce …</a:t>
            </a:r>
          </a:p>
          <a:p>
            <a:pPr lvl="1"/>
            <a:r>
              <a:rPr lang="en-US" b="1" i="1" dirty="0" smtClean="0"/>
              <a:t>Poster, research paper, research symposium</a:t>
            </a:r>
            <a:endParaRPr lang="en-US" dirty="0"/>
          </a:p>
        </p:txBody>
      </p:sp>
      <p:sp>
        <p:nvSpPr>
          <p:cNvPr id="6" name="Title 1"/>
          <p:cNvSpPr>
            <a:spLocks noGrp="1"/>
          </p:cNvSpPr>
          <p:nvPr>
            <p:ph type="title"/>
          </p:nvPr>
        </p:nvSpPr>
        <p:spPr>
          <a:xfrm>
            <a:off x="360945" y="274638"/>
            <a:ext cx="8406063" cy="1143000"/>
          </a:xfrm>
        </p:spPr>
        <p:txBody>
          <a:bodyPr>
            <a:normAutofit fontScale="90000"/>
          </a:bodyPr>
          <a:lstStyle/>
          <a:p>
            <a:r>
              <a:rPr lang="en-US" b="1" dirty="0" smtClean="0">
                <a:solidFill>
                  <a:srgbClr val="FF0000"/>
                </a:solidFill>
              </a:rPr>
              <a:t>REU-RMS at Humboldt State University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Project examples:</a:t>
            </a:r>
          </a:p>
          <a:p>
            <a:pPr lvl="1"/>
            <a:r>
              <a:rPr lang="en-US" dirty="0" smtClean="0"/>
              <a:t>Development of Testing Software for Embedded Robotic Vision Systems</a:t>
            </a:r>
            <a:br>
              <a:rPr lang="en-US" dirty="0" smtClean="0"/>
            </a:br>
            <a:endParaRPr lang="en-US" dirty="0" smtClean="0"/>
          </a:p>
          <a:p>
            <a:pPr lvl="1"/>
            <a:r>
              <a:rPr lang="en-US" dirty="0" smtClean="0"/>
              <a:t>Coastal Management: A Computational Approach</a:t>
            </a:r>
            <a:br>
              <a:rPr lang="en-US" dirty="0" smtClean="0"/>
            </a:br>
            <a:endParaRPr lang="en-US" dirty="0" smtClean="0"/>
          </a:p>
          <a:p>
            <a:pPr lvl="1"/>
            <a:r>
              <a:rPr lang="en-US" dirty="0" smtClean="0"/>
              <a:t>Plasma Heating Simulation via Parallel Computing</a:t>
            </a:r>
            <a:br>
              <a:rPr lang="en-US" dirty="0" smtClean="0"/>
            </a:br>
            <a:endParaRPr lang="en-US" dirty="0" smtClean="0"/>
          </a:p>
          <a:p>
            <a:pPr lvl="1"/>
            <a:r>
              <a:rPr lang="en-US" dirty="0" smtClean="0"/>
              <a:t>Multi-Platform Real-Time Collaborative Sketching</a:t>
            </a:r>
            <a:endParaRPr lang="en-US" dirty="0"/>
          </a:p>
        </p:txBody>
      </p:sp>
      <p:sp>
        <p:nvSpPr>
          <p:cNvPr id="6" name="Title 1"/>
          <p:cNvSpPr>
            <a:spLocks noGrp="1"/>
          </p:cNvSpPr>
          <p:nvPr>
            <p:ph type="title"/>
          </p:nvPr>
        </p:nvSpPr>
        <p:spPr>
          <a:xfrm>
            <a:off x="360945" y="274638"/>
            <a:ext cx="8406063" cy="1143000"/>
          </a:xfrm>
        </p:spPr>
        <p:txBody>
          <a:bodyPr>
            <a:normAutofit fontScale="90000"/>
          </a:bodyPr>
          <a:lstStyle/>
          <a:p>
            <a:r>
              <a:rPr lang="en-US" b="1" dirty="0" smtClean="0">
                <a:solidFill>
                  <a:srgbClr val="FF0000"/>
                </a:solidFill>
              </a:rPr>
              <a:t>REU-RMS at Humboldt State University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2006"/>
          <p:cNvPicPr>
            <a:picLocks noChangeAspect="1" noChangeArrowheads="1"/>
          </p:cNvPicPr>
          <p:nvPr/>
        </p:nvPicPr>
        <p:blipFill>
          <a:blip r:embed="rId2"/>
          <a:srcRect/>
          <a:stretch>
            <a:fillRect/>
          </a:stretch>
        </p:blipFill>
        <p:spPr bwMode="auto">
          <a:xfrm>
            <a:off x="0" y="1073618"/>
            <a:ext cx="9107620" cy="5784382"/>
          </a:xfrm>
          <a:prstGeom prst="rect">
            <a:avLst/>
          </a:prstGeom>
          <a:noFill/>
          <a:ln w="9525">
            <a:noFill/>
            <a:miter lim="800000"/>
            <a:headEnd/>
            <a:tailEnd/>
          </a:ln>
        </p:spPr>
      </p:pic>
      <p:sp>
        <p:nvSpPr>
          <p:cNvPr id="8" name="Title 1"/>
          <p:cNvSpPr>
            <a:spLocks noGrp="1"/>
          </p:cNvSpPr>
          <p:nvPr>
            <p:ph type="title"/>
          </p:nvPr>
        </p:nvSpPr>
        <p:spPr>
          <a:xfrm>
            <a:off x="360945" y="74118"/>
            <a:ext cx="8406063" cy="1143000"/>
          </a:xfrm>
        </p:spPr>
        <p:txBody>
          <a:bodyPr>
            <a:normAutofit fontScale="90000"/>
          </a:bodyPr>
          <a:lstStyle/>
          <a:p>
            <a:r>
              <a:rPr lang="en-US" b="1" dirty="0" smtClean="0">
                <a:solidFill>
                  <a:srgbClr val="FF0000"/>
                </a:solidFill>
              </a:rPr>
              <a:t>REU-RMS at Humboldt State University</a:t>
            </a:r>
            <a:endParaRPr lang="en-US" b="1" dirty="0">
              <a:solidFill>
                <a:srgbClr val="FF0000"/>
              </a:solidFill>
            </a:endParaRPr>
          </a:p>
        </p:txBody>
      </p:sp>
      <p:sp>
        <p:nvSpPr>
          <p:cNvPr id="9" name="TextBox 8"/>
          <p:cNvSpPr txBox="1"/>
          <p:nvPr/>
        </p:nvSpPr>
        <p:spPr>
          <a:xfrm>
            <a:off x="628317" y="1070070"/>
            <a:ext cx="2864887" cy="523220"/>
          </a:xfrm>
          <a:prstGeom prst="rect">
            <a:avLst/>
          </a:prstGeom>
          <a:noFill/>
        </p:spPr>
        <p:txBody>
          <a:bodyPr wrap="none" rtlCol="0">
            <a:spAutoFit/>
          </a:bodyPr>
          <a:lstStyle/>
          <a:p>
            <a:pPr>
              <a:buFont typeface="Arial"/>
              <a:buChar char="•"/>
            </a:pPr>
            <a:r>
              <a:rPr lang="en-US" sz="2800" dirty="0" smtClean="0"/>
              <a:t> Lessons Learned:</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Lessons learned </a:t>
            </a:r>
          </a:p>
          <a:p>
            <a:pPr lvl="1"/>
            <a:r>
              <a:rPr lang="en-US" dirty="0" smtClean="0"/>
              <a:t>Need for teaching design and creativity</a:t>
            </a:r>
          </a:p>
          <a:p>
            <a:pPr lvl="1"/>
            <a:r>
              <a:rPr lang="en-US" dirty="0" smtClean="0"/>
              <a:t>Writing short and longer papers</a:t>
            </a:r>
          </a:p>
          <a:p>
            <a:pPr lvl="1"/>
            <a:r>
              <a:rPr lang="en-US" smtClean="0"/>
              <a:t>Interdisciplinary </a:t>
            </a:r>
            <a:r>
              <a:rPr lang="en-US" dirty="0" smtClean="0"/>
              <a:t>activities</a:t>
            </a:r>
          </a:p>
          <a:p>
            <a:endParaRPr lang="en-US" dirty="0" smtClean="0"/>
          </a:p>
          <a:p>
            <a:r>
              <a:rPr lang="en-US" dirty="0" smtClean="0"/>
              <a:t>Generalized to capstone courses or senior projects"</a:t>
            </a:r>
            <a:br>
              <a:rPr lang="en-US" dirty="0" smtClean="0"/>
            </a:br>
            <a:endParaRPr lang="en-US" dirty="0" smtClean="0"/>
          </a:p>
          <a:p>
            <a:endParaRPr lang="en-US" dirty="0"/>
          </a:p>
        </p:txBody>
      </p:sp>
      <p:sp>
        <p:nvSpPr>
          <p:cNvPr id="6" name="Title 1"/>
          <p:cNvSpPr>
            <a:spLocks noGrp="1"/>
          </p:cNvSpPr>
          <p:nvPr>
            <p:ph type="title"/>
          </p:nvPr>
        </p:nvSpPr>
        <p:spPr>
          <a:xfrm>
            <a:off x="360945" y="274638"/>
            <a:ext cx="8406063" cy="1143000"/>
          </a:xfrm>
        </p:spPr>
        <p:txBody>
          <a:bodyPr>
            <a:normAutofit fontScale="90000"/>
          </a:bodyPr>
          <a:lstStyle/>
          <a:p>
            <a:r>
              <a:rPr lang="en-US" b="1" dirty="0" smtClean="0">
                <a:solidFill>
                  <a:srgbClr val="FF0000"/>
                </a:solidFill>
              </a:rPr>
              <a:t>REU-RMS at Humboldt State University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5688"/>
            <a:ext cx="8229600" cy="4525963"/>
          </a:xfrm>
        </p:spPr>
        <p:txBody>
          <a:bodyPr anchor="ctr">
            <a:normAutofit/>
          </a:bodyPr>
          <a:lstStyle/>
          <a:p>
            <a:pPr algn="ctr">
              <a:buNone/>
            </a:pPr>
            <a:r>
              <a:rPr lang="en-US" dirty="0" smtClean="0"/>
              <a:t>Tiffany Barnes</a:t>
            </a:r>
            <a:br>
              <a:rPr lang="en-US" dirty="0" smtClean="0"/>
            </a:br>
            <a:r>
              <a:rPr lang="en-US" dirty="0" smtClean="0"/>
              <a:t>University of North Carolina at Charlotte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5688"/>
            <a:ext cx="8229600" cy="4525963"/>
          </a:xfrm>
        </p:spPr>
        <p:txBody>
          <a:bodyPr anchor="ctr">
            <a:normAutofit/>
          </a:bodyPr>
          <a:lstStyle/>
          <a:p>
            <a:pPr algn="ctr">
              <a:buNone/>
            </a:pPr>
            <a:r>
              <a:rPr lang="en-US" dirty="0" smtClean="0"/>
              <a:t>Hans-Peter </a:t>
            </a:r>
            <a:r>
              <a:rPr lang="en-US" dirty="0" err="1" smtClean="0"/>
              <a:t>Bischof</a:t>
            </a:r>
            <a:endParaRPr lang="en-US" dirty="0" smtClean="0"/>
          </a:p>
          <a:p>
            <a:pPr algn="ctr">
              <a:buNone/>
            </a:pPr>
            <a:r>
              <a:rPr lang="en-US" dirty="0" smtClean="0"/>
              <a:t>Rochester Institute of Technology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5792"/>
            <a:ext cx="8229600" cy="4525963"/>
          </a:xfrm>
        </p:spPr>
        <p:txBody>
          <a:bodyPr>
            <a:normAutofit/>
          </a:bodyPr>
          <a:lstStyle/>
          <a:p>
            <a:r>
              <a:rPr lang="en-US" dirty="0" smtClean="0"/>
              <a:t>We have scientific data – a lot of it!</a:t>
            </a:r>
            <a:br>
              <a:rPr lang="en-US" dirty="0" smtClean="0"/>
            </a:br>
            <a:r>
              <a:rPr lang="en-US" dirty="0" smtClean="0"/>
              <a:t> </a:t>
            </a:r>
          </a:p>
          <a:p>
            <a:r>
              <a:rPr lang="en-US" dirty="0" smtClean="0"/>
              <a:t>Convert</a:t>
            </a:r>
            <a:r>
              <a:rPr lang="en-US" dirty="0"/>
              <a:t> </a:t>
            </a:r>
            <a:r>
              <a:rPr lang="en-US" dirty="0" smtClean="0"/>
              <a:t>to:</a:t>
            </a:r>
          </a:p>
        </p:txBody>
      </p:sp>
      <p:sp>
        <p:nvSpPr>
          <p:cNvPr id="11" name="Title 1"/>
          <p:cNvSpPr>
            <a:spLocks noGrp="1"/>
          </p:cNvSpPr>
          <p:nvPr>
            <p:ph type="title"/>
          </p:nvPr>
        </p:nvSpPr>
        <p:spPr>
          <a:xfrm>
            <a:off x="360945" y="60750"/>
            <a:ext cx="8406063" cy="1143000"/>
          </a:xfrm>
        </p:spPr>
        <p:txBody>
          <a:bodyPr>
            <a:normAutofit/>
          </a:bodyPr>
          <a:lstStyle/>
          <a:p>
            <a:r>
              <a:rPr lang="en-US" b="1" dirty="0" smtClean="0">
                <a:solidFill>
                  <a:srgbClr val="FF0000"/>
                </a:solidFill>
              </a:rPr>
              <a:t>Problem Statement</a:t>
            </a:r>
            <a:endParaRPr lang="en-US" b="1" dirty="0">
              <a:solidFill>
                <a:srgbClr val="FF0000"/>
              </a:solidFill>
            </a:endParaRPr>
          </a:p>
        </p:txBody>
      </p:sp>
      <p:pic>
        <p:nvPicPr>
          <p:cNvPr id="12" name="Picture 11" descr="video-reel.jpg"/>
          <p:cNvPicPr>
            <a:picLocks noChangeAspect="1"/>
          </p:cNvPicPr>
          <p:nvPr/>
        </p:nvPicPr>
        <p:blipFill>
          <a:blip r:embed="rId2"/>
          <a:stretch>
            <a:fillRect/>
          </a:stretch>
        </p:blipFill>
        <p:spPr>
          <a:xfrm>
            <a:off x="3618123" y="3267509"/>
            <a:ext cx="2039721" cy="2039721"/>
          </a:xfrm>
          <a:prstGeom prst="rect">
            <a:avLst/>
          </a:prstGeom>
        </p:spPr>
      </p:pic>
      <p:pic>
        <p:nvPicPr>
          <p:cNvPr id="13" name="Picture 12" descr="Nebula_CatsEye.jpg"/>
          <p:cNvPicPr>
            <a:picLocks noChangeAspect="1"/>
          </p:cNvPicPr>
          <p:nvPr/>
        </p:nvPicPr>
        <p:blipFill>
          <a:blip r:embed="rId3"/>
          <a:stretch>
            <a:fillRect/>
          </a:stretch>
        </p:blipFill>
        <p:spPr>
          <a:xfrm rot="919003">
            <a:off x="718565" y="3594568"/>
            <a:ext cx="2275963" cy="167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isometricTopUp">
              <a:rot lat="19476000" lon="18882001" rev="3612000"/>
            </a:camera>
            <a:lightRig rig="twoPt" dir="t">
              <a:rot lat="0" lon="0" rev="7200000"/>
            </a:lightRig>
          </a:scene3d>
          <a:sp3d>
            <a:bevelT w="25400" h="19050" prst="riblet"/>
            <a:contourClr>
              <a:srgbClr val="FFFFFF"/>
            </a:contourClr>
          </a:sp3d>
        </p:spPr>
      </p:pic>
      <p:pic>
        <p:nvPicPr>
          <p:cNvPr id="15" name="Picture 14" descr="Screen shot 2010-03-09 at 1.45.02 AM.png"/>
          <p:cNvPicPr>
            <a:picLocks noChangeAspect="1"/>
          </p:cNvPicPr>
          <p:nvPr/>
        </p:nvPicPr>
        <p:blipFill>
          <a:blip r:embed="rId4"/>
          <a:stretch>
            <a:fillRect/>
          </a:stretch>
        </p:blipFill>
        <p:spPr>
          <a:xfrm>
            <a:off x="6303543" y="3538720"/>
            <a:ext cx="1934642" cy="176850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5792"/>
            <a:ext cx="8229600" cy="4525963"/>
          </a:xfrm>
        </p:spPr>
        <p:txBody>
          <a:bodyPr>
            <a:normAutofit/>
          </a:bodyPr>
          <a:lstStyle/>
          <a:p>
            <a:r>
              <a:rPr lang="en-US" dirty="0" smtClean="0"/>
              <a:t>And develop a high performance file system</a:t>
            </a:r>
            <a:endParaRPr lang="en-US" dirty="0"/>
          </a:p>
        </p:txBody>
      </p:sp>
      <p:sp>
        <p:nvSpPr>
          <p:cNvPr id="11" name="Title 1"/>
          <p:cNvSpPr>
            <a:spLocks noGrp="1"/>
          </p:cNvSpPr>
          <p:nvPr>
            <p:ph type="title"/>
          </p:nvPr>
        </p:nvSpPr>
        <p:spPr>
          <a:xfrm>
            <a:off x="360945" y="60750"/>
            <a:ext cx="8406063" cy="1143000"/>
          </a:xfrm>
        </p:spPr>
        <p:txBody>
          <a:bodyPr>
            <a:normAutofit/>
          </a:bodyPr>
          <a:lstStyle/>
          <a:p>
            <a:r>
              <a:rPr lang="en-US" b="1" dirty="0" smtClean="0">
                <a:solidFill>
                  <a:srgbClr val="FF0000"/>
                </a:solidFill>
              </a:rPr>
              <a:t>Problem Statement</a:t>
            </a:r>
            <a:endParaRPr lang="en-US" b="1" dirty="0">
              <a:solidFill>
                <a:srgbClr val="FF0000"/>
              </a:solidFill>
            </a:endParaRPr>
          </a:p>
        </p:txBody>
      </p:sp>
      <p:pic>
        <p:nvPicPr>
          <p:cNvPr id="7" name="Picture 6" descr="fig1new.jpg"/>
          <p:cNvPicPr>
            <a:picLocks noChangeAspect="1"/>
          </p:cNvPicPr>
          <p:nvPr/>
        </p:nvPicPr>
        <p:blipFill>
          <a:blip r:embed="rId2"/>
          <a:stretch>
            <a:fillRect/>
          </a:stretch>
        </p:blipFill>
        <p:spPr>
          <a:xfrm>
            <a:off x="241300" y="2339786"/>
            <a:ext cx="8661400" cy="3568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NSF Research Experiences for Undergraduates Program (REU)</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Supports active research participation by undergraduate students in all areas of research funded by the NSF</a:t>
            </a:r>
            <a:br>
              <a:rPr lang="en-US" dirty="0" smtClean="0"/>
            </a:br>
            <a:endParaRPr lang="en-US" dirty="0" smtClean="0"/>
          </a:p>
          <a:p>
            <a:r>
              <a:rPr lang="en-US" dirty="0" smtClean="0"/>
              <a:t>Two mechanisms for support:</a:t>
            </a:r>
          </a:p>
          <a:p>
            <a:pPr lvl="1"/>
            <a:r>
              <a:rPr lang="en-US" dirty="0" smtClean="0"/>
              <a:t>REU Sites</a:t>
            </a:r>
            <a:br>
              <a:rPr lang="en-US" dirty="0" smtClean="0"/>
            </a:br>
            <a:endParaRPr lang="en-US" dirty="0" smtClean="0"/>
          </a:p>
          <a:p>
            <a:pPr lvl="1"/>
            <a:r>
              <a:rPr lang="en-US" dirty="0" smtClean="0"/>
              <a:t>REU Supplements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
          <p:cNvSpPr>
            <a:spLocks noGrp="1"/>
          </p:cNvSpPr>
          <p:nvPr>
            <p:ph type="title"/>
          </p:nvPr>
        </p:nvSpPr>
        <p:spPr>
          <a:xfrm>
            <a:off x="360945" y="60750"/>
            <a:ext cx="8406063" cy="1143000"/>
          </a:xfrm>
        </p:spPr>
        <p:txBody>
          <a:bodyPr>
            <a:normAutofit/>
          </a:bodyPr>
          <a:lstStyle/>
          <a:p>
            <a:r>
              <a:rPr lang="en-US" b="1" dirty="0" smtClean="0">
                <a:solidFill>
                  <a:srgbClr val="FF0000"/>
                </a:solidFill>
              </a:rPr>
              <a:t>Old Framework</a:t>
            </a:r>
            <a:endParaRPr lang="en-US" b="1" dirty="0">
              <a:solidFill>
                <a:srgbClr val="FF0000"/>
              </a:solidFill>
            </a:endParaRPr>
          </a:p>
        </p:txBody>
      </p:sp>
      <p:pic>
        <p:nvPicPr>
          <p:cNvPr id="8" name="Picture 7"/>
          <p:cNvPicPr>
            <a:picLocks noChangeAspect="1"/>
          </p:cNvPicPr>
          <p:nvPr/>
        </p:nvPicPr>
        <p:blipFill>
          <a:blip r:embed="rId2"/>
          <a:stretch>
            <a:fillRect/>
          </a:stretch>
        </p:blipFill>
        <p:spPr>
          <a:xfrm>
            <a:off x="145485" y="2449489"/>
            <a:ext cx="1268087" cy="1916504"/>
          </a:xfrm>
          <a:prstGeom prst="rect">
            <a:avLst/>
          </a:prstGeom>
        </p:spPr>
      </p:pic>
      <p:sp>
        <p:nvSpPr>
          <p:cNvPr id="9" name="Rectangle 8"/>
          <p:cNvSpPr/>
          <p:nvPr/>
        </p:nvSpPr>
        <p:spPr>
          <a:xfrm>
            <a:off x="2086456" y="2812372"/>
            <a:ext cx="1179330" cy="1175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Simple IO</a:t>
            </a:r>
            <a:endParaRPr lang="en-US" sz="2400" dirty="0"/>
          </a:p>
        </p:txBody>
      </p:sp>
      <p:sp>
        <p:nvSpPr>
          <p:cNvPr id="12" name="Rectangle 11"/>
          <p:cNvSpPr/>
          <p:nvPr/>
        </p:nvSpPr>
        <p:spPr>
          <a:xfrm>
            <a:off x="3996556" y="2817352"/>
            <a:ext cx="1179330" cy="1175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OpenGL</a:t>
            </a:r>
            <a:endParaRPr lang="en-US" sz="2400" dirty="0"/>
          </a:p>
        </p:txBody>
      </p:sp>
      <p:sp>
        <p:nvSpPr>
          <p:cNvPr id="14" name="Multidocument 13"/>
          <p:cNvSpPr/>
          <p:nvPr/>
        </p:nvSpPr>
        <p:spPr>
          <a:xfrm>
            <a:off x="5873894" y="2676302"/>
            <a:ext cx="1440134" cy="1462890"/>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t>n</a:t>
            </a:r>
            <a:r>
              <a:rPr lang="en-US" sz="2400" dirty="0" smtClean="0"/>
              <a:t> images</a:t>
            </a:r>
            <a:endParaRPr lang="en-US" sz="2400" dirty="0"/>
          </a:p>
        </p:txBody>
      </p:sp>
      <p:pic>
        <p:nvPicPr>
          <p:cNvPr id="15" name="Picture 14" descr="video-reel.jpg"/>
          <p:cNvPicPr>
            <a:picLocks noChangeAspect="1"/>
          </p:cNvPicPr>
          <p:nvPr/>
        </p:nvPicPr>
        <p:blipFill>
          <a:blip r:embed="rId3"/>
          <a:stretch>
            <a:fillRect/>
          </a:stretch>
        </p:blipFill>
        <p:spPr>
          <a:xfrm>
            <a:off x="7909440" y="2789702"/>
            <a:ext cx="1234560" cy="1234560"/>
          </a:xfrm>
          <a:prstGeom prst="rect">
            <a:avLst/>
          </a:prstGeom>
        </p:spPr>
      </p:pic>
      <p:cxnSp>
        <p:nvCxnSpPr>
          <p:cNvPr id="17" name="Straight Arrow Connector 16"/>
          <p:cNvCxnSpPr>
            <a:stCxn id="8" idx="3"/>
            <a:endCxn id="9" idx="1"/>
          </p:cNvCxnSpPr>
          <p:nvPr/>
        </p:nvCxnSpPr>
        <p:spPr>
          <a:xfrm flipV="1">
            <a:off x="1413572" y="3399984"/>
            <a:ext cx="672884" cy="7757"/>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3"/>
            <a:endCxn id="12" idx="1"/>
          </p:cNvCxnSpPr>
          <p:nvPr/>
        </p:nvCxnSpPr>
        <p:spPr>
          <a:xfrm>
            <a:off x="3265786" y="3399984"/>
            <a:ext cx="730770" cy="49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3"/>
            <a:endCxn id="14" idx="1"/>
          </p:cNvCxnSpPr>
          <p:nvPr/>
        </p:nvCxnSpPr>
        <p:spPr>
          <a:xfrm>
            <a:off x="5175886" y="3404964"/>
            <a:ext cx="698008" cy="27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a:endCxn id="15" idx="1"/>
          </p:cNvCxnSpPr>
          <p:nvPr/>
        </p:nvCxnSpPr>
        <p:spPr>
          <a:xfrm flipV="1">
            <a:off x="7314028" y="3406982"/>
            <a:ext cx="595412" cy="7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557" y="4355654"/>
            <a:ext cx="1528634" cy="461665"/>
          </a:xfrm>
          <a:prstGeom prst="rect">
            <a:avLst/>
          </a:prstGeom>
        </p:spPr>
        <p:txBody>
          <a:bodyPr wrap="none">
            <a:spAutoFit/>
          </a:bodyPr>
          <a:lstStyle/>
          <a:p>
            <a:pPr algn="ctr"/>
            <a:r>
              <a:rPr lang="en-US" sz="2400" dirty="0" smtClean="0"/>
              <a:t>Data </a:t>
            </a:r>
            <a:r>
              <a:rPr lang="en-US" sz="2400" dirty="0" err="1" smtClean="0"/>
              <a:t>file(s</a:t>
            </a:r>
            <a:r>
              <a:rPr lang="en-US" sz="2400" dirty="0" smtClean="0"/>
              <a:t>)</a:t>
            </a:r>
            <a:endParaRPr lang="en-US" sz="2400" dirty="0"/>
          </a:p>
        </p:txBody>
      </p:sp>
      <p:sp>
        <p:nvSpPr>
          <p:cNvPr id="27" name="Rectangle 26"/>
          <p:cNvSpPr/>
          <p:nvPr/>
        </p:nvSpPr>
        <p:spPr>
          <a:xfrm>
            <a:off x="8069764" y="4213214"/>
            <a:ext cx="907069" cy="461665"/>
          </a:xfrm>
          <a:prstGeom prst="rect">
            <a:avLst/>
          </a:prstGeom>
        </p:spPr>
        <p:txBody>
          <a:bodyPr wrap="none">
            <a:spAutoFit/>
          </a:bodyPr>
          <a:lstStyle/>
          <a:p>
            <a:pPr algn="ctr"/>
            <a:r>
              <a:rPr lang="en-US" sz="2400" dirty="0" smtClean="0"/>
              <a:t>Video</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a:off x="1791661" y="1192410"/>
            <a:ext cx="3696673" cy="444368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360945" y="60750"/>
            <a:ext cx="8406063" cy="1143000"/>
          </a:xfrm>
        </p:spPr>
        <p:txBody>
          <a:bodyPr>
            <a:normAutofit/>
          </a:bodyPr>
          <a:lstStyle/>
          <a:p>
            <a:r>
              <a:rPr lang="en-US" b="1" dirty="0" smtClean="0">
                <a:solidFill>
                  <a:srgbClr val="FF0000"/>
                </a:solidFill>
              </a:rPr>
              <a:t>REU Projects</a:t>
            </a:r>
            <a:endParaRPr lang="en-US" b="1" dirty="0">
              <a:solidFill>
                <a:srgbClr val="FF0000"/>
              </a:solidFill>
            </a:endParaRPr>
          </a:p>
        </p:txBody>
      </p:sp>
      <p:pic>
        <p:nvPicPr>
          <p:cNvPr id="8" name="Picture 7"/>
          <p:cNvPicPr>
            <a:picLocks noChangeAspect="1"/>
          </p:cNvPicPr>
          <p:nvPr/>
        </p:nvPicPr>
        <p:blipFill>
          <a:blip r:embed="rId2"/>
          <a:stretch>
            <a:fillRect/>
          </a:stretch>
        </p:blipFill>
        <p:spPr>
          <a:xfrm>
            <a:off x="145485" y="2449489"/>
            <a:ext cx="1268087" cy="1916504"/>
          </a:xfrm>
          <a:prstGeom prst="rect">
            <a:avLst/>
          </a:prstGeom>
        </p:spPr>
      </p:pic>
      <p:sp>
        <p:nvSpPr>
          <p:cNvPr id="9" name="Rectangle 8"/>
          <p:cNvSpPr/>
          <p:nvPr/>
        </p:nvSpPr>
        <p:spPr>
          <a:xfrm>
            <a:off x="2086456" y="2812372"/>
            <a:ext cx="1179330" cy="1175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HPFS</a:t>
            </a:r>
            <a:endParaRPr lang="en-US" sz="2400" dirty="0"/>
          </a:p>
        </p:txBody>
      </p:sp>
      <p:sp>
        <p:nvSpPr>
          <p:cNvPr id="12" name="Rectangle 11"/>
          <p:cNvSpPr/>
          <p:nvPr/>
        </p:nvSpPr>
        <p:spPr>
          <a:xfrm>
            <a:off x="3469921" y="4268872"/>
            <a:ext cx="1644246" cy="1175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t>RenderMan</a:t>
            </a:r>
            <a:endParaRPr lang="en-US" sz="2400" dirty="0"/>
          </a:p>
        </p:txBody>
      </p:sp>
      <p:sp>
        <p:nvSpPr>
          <p:cNvPr id="14" name="Multidocument 13"/>
          <p:cNvSpPr/>
          <p:nvPr/>
        </p:nvSpPr>
        <p:spPr>
          <a:xfrm>
            <a:off x="5771834" y="4127822"/>
            <a:ext cx="1440134" cy="1462890"/>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t>n</a:t>
            </a:r>
            <a:r>
              <a:rPr lang="en-US" sz="2400" dirty="0" smtClean="0"/>
              <a:t> images</a:t>
            </a:r>
            <a:endParaRPr lang="en-US" sz="2400" dirty="0"/>
          </a:p>
        </p:txBody>
      </p:sp>
      <p:pic>
        <p:nvPicPr>
          <p:cNvPr id="15" name="Picture 14" descr="video-reel.jpg"/>
          <p:cNvPicPr>
            <a:picLocks noChangeAspect="1"/>
          </p:cNvPicPr>
          <p:nvPr/>
        </p:nvPicPr>
        <p:blipFill>
          <a:blip r:embed="rId3"/>
          <a:stretch>
            <a:fillRect/>
          </a:stretch>
        </p:blipFill>
        <p:spPr>
          <a:xfrm>
            <a:off x="7909440" y="2789702"/>
            <a:ext cx="1234560" cy="1234560"/>
          </a:xfrm>
          <a:prstGeom prst="rect">
            <a:avLst/>
          </a:prstGeom>
        </p:spPr>
      </p:pic>
      <p:cxnSp>
        <p:nvCxnSpPr>
          <p:cNvPr id="17" name="Straight Arrow Connector 16"/>
          <p:cNvCxnSpPr>
            <a:stCxn id="8" idx="3"/>
            <a:endCxn id="9" idx="1"/>
          </p:cNvCxnSpPr>
          <p:nvPr/>
        </p:nvCxnSpPr>
        <p:spPr>
          <a:xfrm flipV="1">
            <a:off x="1413572" y="3399984"/>
            <a:ext cx="672884" cy="7757"/>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2"/>
            <a:endCxn id="12" idx="1"/>
          </p:cNvCxnSpPr>
          <p:nvPr/>
        </p:nvCxnSpPr>
        <p:spPr>
          <a:xfrm rot="16200000" flipH="1">
            <a:off x="2638577" y="4025140"/>
            <a:ext cx="868888" cy="793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3"/>
            <a:endCxn id="14" idx="1"/>
          </p:cNvCxnSpPr>
          <p:nvPr/>
        </p:nvCxnSpPr>
        <p:spPr>
          <a:xfrm>
            <a:off x="5114167" y="4856484"/>
            <a:ext cx="657667" cy="27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a:endCxn id="15" idx="1"/>
          </p:cNvCxnSpPr>
          <p:nvPr/>
        </p:nvCxnSpPr>
        <p:spPr>
          <a:xfrm flipV="1">
            <a:off x="7211968" y="3406982"/>
            <a:ext cx="697472" cy="14522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557" y="4355654"/>
            <a:ext cx="1528634" cy="461665"/>
          </a:xfrm>
          <a:prstGeom prst="rect">
            <a:avLst/>
          </a:prstGeom>
        </p:spPr>
        <p:txBody>
          <a:bodyPr wrap="none">
            <a:spAutoFit/>
          </a:bodyPr>
          <a:lstStyle/>
          <a:p>
            <a:pPr algn="ctr"/>
            <a:r>
              <a:rPr lang="en-US" sz="2400" dirty="0" smtClean="0"/>
              <a:t>Data </a:t>
            </a:r>
            <a:r>
              <a:rPr lang="en-US" sz="2400" dirty="0" err="1" smtClean="0"/>
              <a:t>file(s</a:t>
            </a:r>
            <a:r>
              <a:rPr lang="en-US" sz="2400" dirty="0" smtClean="0"/>
              <a:t>)</a:t>
            </a:r>
            <a:endParaRPr lang="en-US" sz="2400" dirty="0"/>
          </a:p>
        </p:txBody>
      </p:sp>
      <p:sp>
        <p:nvSpPr>
          <p:cNvPr id="27" name="Rectangle 26"/>
          <p:cNvSpPr/>
          <p:nvPr/>
        </p:nvSpPr>
        <p:spPr>
          <a:xfrm>
            <a:off x="8012974" y="3963734"/>
            <a:ext cx="1037534" cy="1200328"/>
          </a:xfrm>
          <a:prstGeom prst="rect">
            <a:avLst/>
          </a:prstGeom>
        </p:spPr>
        <p:txBody>
          <a:bodyPr wrap="square">
            <a:spAutoFit/>
          </a:bodyPr>
          <a:lstStyle/>
          <a:p>
            <a:pPr algn="ctr"/>
            <a:r>
              <a:rPr lang="en-US" sz="2400" dirty="0" smtClean="0"/>
              <a:t>Video with Audio</a:t>
            </a:r>
            <a:endParaRPr lang="en-US" sz="2400" dirty="0"/>
          </a:p>
        </p:txBody>
      </p:sp>
      <p:sp>
        <p:nvSpPr>
          <p:cNvPr id="34" name="Rectangle 33"/>
          <p:cNvSpPr/>
          <p:nvPr/>
        </p:nvSpPr>
        <p:spPr>
          <a:xfrm>
            <a:off x="3463561" y="1393492"/>
            <a:ext cx="1644246" cy="1175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t>Sonification</a:t>
            </a:r>
            <a:endParaRPr lang="en-US" sz="2400" dirty="0"/>
          </a:p>
        </p:txBody>
      </p:sp>
      <p:sp>
        <p:nvSpPr>
          <p:cNvPr id="35" name="Document 34"/>
          <p:cNvSpPr/>
          <p:nvPr/>
        </p:nvSpPr>
        <p:spPr>
          <a:xfrm>
            <a:off x="5771856" y="1472872"/>
            <a:ext cx="1288608" cy="1022249"/>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Audio file</a:t>
            </a:r>
            <a:endParaRPr lang="en-US" sz="2400" dirty="0"/>
          </a:p>
        </p:txBody>
      </p:sp>
      <p:cxnSp>
        <p:nvCxnSpPr>
          <p:cNvPr id="37" name="Straight Arrow Connector 36"/>
          <p:cNvCxnSpPr>
            <a:stCxn id="9" idx="0"/>
            <a:endCxn id="34" idx="1"/>
          </p:cNvCxnSpPr>
          <p:nvPr/>
        </p:nvCxnSpPr>
        <p:spPr>
          <a:xfrm rot="5400000" flipH="1" flipV="1">
            <a:off x="2654207" y="2003018"/>
            <a:ext cx="831268" cy="7874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4" idx="3"/>
            <a:endCxn id="35" idx="1"/>
          </p:cNvCxnSpPr>
          <p:nvPr/>
        </p:nvCxnSpPr>
        <p:spPr>
          <a:xfrm>
            <a:off x="5107807" y="1981104"/>
            <a:ext cx="664049" cy="28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5" idx="3"/>
            <a:endCxn id="15" idx="1"/>
          </p:cNvCxnSpPr>
          <p:nvPr/>
        </p:nvCxnSpPr>
        <p:spPr>
          <a:xfrm>
            <a:off x="7060464" y="1983997"/>
            <a:ext cx="848976" cy="14229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a:off x="210255" y="609599"/>
            <a:ext cx="951089" cy="5373511"/>
          </a:xfrm>
        </p:spPr>
        <p:txBody>
          <a:bodyPr vert="vert">
            <a:normAutofit/>
          </a:bodyPr>
          <a:lstStyle/>
          <a:p>
            <a:r>
              <a:rPr lang="en-US" dirty="0" smtClean="0"/>
              <a:t>Visualization Examples</a:t>
            </a:r>
            <a:endParaRPr lang="en-US" dirty="0"/>
          </a:p>
        </p:txBody>
      </p:sp>
      <p:pic>
        <p:nvPicPr>
          <p:cNvPr id="3" name="circle_camera_interpolation.mov">
            <a:hlinkClick r:id="" action="ppaction://media"/>
          </p:cNvPr>
          <p:cNvPicPr/>
          <p:nvPr>
            <a:videoFile r:link="rId1"/>
          </p:nvPr>
        </p:nvPicPr>
        <p:blipFill>
          <a:blip r:embed="rId3"/>
          <a:stretch>
            <a:fillRect/>
          </a:stretch>
        </p:blipFill>
        <p:spPr>
          <a:xfrm>
            <a:off x="1143000" y="0"/>
            <a:ext cx="6858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g_2010_3.mov">
            <a:hlinkClick r:id="" action="ppaction://media"/>
          </p:cNvPr>
          <p:cNvPicPr/>
          <p:nvPr>
            <a:videoFile r:link="rId1"/>
          </p:nvPr>
        </p:nvPicPr>
        <p:blipFill>
          <a:blip r:embed="rId3"/>
          <a:stretch>
            <a:fillRect/>
          </a:stretch>
        </p:blipFill>
        <p:spPr>
          <a:xfrm>
            <a:off x="1143000" y="0"/>
            <a:ext cx="6858000" cy="6858000"/>
          </a:xfrm>
          <a:prstGeom prst="rect">
            <a:avLst/>
          </a:prstGeom>
        </p:spPr>
      </p:pic>
      <p:sp>
        <p:nvSpPr>
          <p:cNvPr id="6" name="Title 1"/>
          <p:cNvSpPr txBox="1">
            <a:spLocks/>
          </p:cNvSpPr>
          <p:nvPr/>
        </p:nvSpPr>
        <p:spPr>
          <a:xfrm rot="10800000">
            <a:off x="210255" y="609599"/>
            <a:ext cx="951089" cy="5373511"/>
          </a:xfrm>
          <a:prstGeom prst="rect">
            <a:avLst/>
          </a:prstGeom>
        </p:spPr>
        <p:txBody>
          <a:bodyPr vert="vert"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Visualization Examples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new_star_shader.mov">
            <a:hlinkClick r:id="" action="ppaction://media"/>
          </p:cNvPr>
          <p:cNvPicPr/>
          <p:nvPr>
            <a:videoFile r:link="rId1"/>
          </p:nvPr>
        </p:nvPicPr>
        <p:blipFill>
          <a:blip r:embed="rId3"/>
          <a:stretch>
            <a:fillRect/>
          </a:stretch>
        </p:blipFill>
        <p:spPr>
          <a:xfrm>
            <a:off x="1143000" y="0"/>
            <a:ext cx="6858000" cy="6858000"/>
          </a:xfrm>
          <a:prstGeom prst="rect">
            <a:avLst/>
          </a:prstGeom>
        </p:spPr>
      </p:pic>
      <p:sp>
        <p:nvSpPr>
          <p:cNvPr id="6" name="Title 1"/>
          <p:cNvSpPr txBox="1">
            <a:spLocks/>
          </p:cNvSpPr>
          <p:nvPr/>
        </p:nvSpPr>
        <p:spPr>
          <a:xfrm rot="10800000">
            <a:off x="210255" y="609599"/>
            <a:ext cx="951089" cy="5373511"/>
          </a:xfrm>
          <a:prstGeom prst="rect">
            <a:avLst/>
          </a:prstGeom>
        </p:spPr>
        <p:txBody>
          <a:bodyPr vert="vert"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Visualization Examples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218"/>
            <a:ext cx="8229600" cy="1143000"/>
          </a:xfrm>
        </p:spPr>
        <p:txBody>
          <a:bodyPr/>
          <a:lstStyle/>
          <a:p>
            <a:r>
              <a:rPr lang="en-US" b="1" dirty="0" smtClean="0">
                <a:solidFill>
                  <a:srgbClr val="FF0000"/>
                </a:solidFill>
              </a:rPr>
              <a:t>Lesson’s Learned: Preparation</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Administrative help</a:t>
            </a:r>
          </a:p>
          <a:p>
            <a:pPr lvl="1"/>
            <a:r>
              <a:rPr lang="en-US" dirty="0" smtClean="0"/>
              <a:t>Dean’s office / your department</a:t>
            </a:r>
          </a:p>
          <a:p>
            <a:pPr lvl="1"/>
            <a:r>
              <a:rPr lang="en-US" dirty="0" smtClean="0"/>
              <a:t>Involve them early</a:t>
            </a:r>
          </a:p>
          <a:p>
            <a:pPr lvl="1"/>
            <a:r>
              <a:rPr lang="en-US" dirty="0" smtClean="0"/>
              <a:t>Documents they know and can provide </a:t>
            </a:r>
          </a:p>
          <a:p>
            <a:pPr lvl="2"/>
            <a:r>
              <a:rPr lang="en-US" dirty="0" smtClean="0"/>
              <a:t>Insurance</a:t>
            </a:r>
          </a:p>
          <a:p>
            <a:pPr lvl="2"/>
            <a:r>
              <a:rPr lang="en-US" dirty="0" smtClean="0"/>
              <a:t>Travel release forms</a:t>
            </a:r>
          </a:p>
          <a:p>
            <a:pPr lvl="1"/>
            <a:r>
              <a:rPr lang="en-US" dirty="0" smtClean="0"/>
              <a:t>Room and board</a:t>
            </a:r>
          </a:p>
          <a:p>
            <a:pPr lvl="1"/>
            <a:r>
              <a:rPr lang="en-US" dirty="0" smtClean="0"/>
              <a:t>Lab / dorm access</a:t>
            </a:r>
          </a:p>
          <a:p>
            <a:r>
              <a:rPr lang="en-US" dirty="0" smtClean="0"/>
              <a:t>Resources</a:t>
            </a:r>
          </a:p>
          <a:p>
            <a:pPr lvl="1"/>
            <a:r>
              <a:rPr lang="en-US" dirty="0" smtClean="0"/>
              <a:t>REU’s are a prestige for your chair/dean</a:t>
            </a:r>
          </a:p>
          <a:p>
            <a:pPr lvl="1"/>
            <a:r>
              <a:rPr lang="en-US" dirty="0" smtClean="0"/>
              <a:t>Make it public </a:t>
            </a:r>
          </a:p>
          <a:p>
            <a:pPr lvl="1"/>
            <a:r>
              <a:rPr lang="en-US" dirty="0" smtClean="0"/>
              <a:t>Do not be shy to ask for resources</a:t>
            </a:r>
          </a:p>
          <a:p>
            <a:pPr lvl="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Lesson’s Learned: Admission</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Technical skill set is difficult to estimate</a:t>
            </a:r>
          </a:p>
          <a:p>
            <a:pPr lvl="1"/>
            <a:r>
              <a:rPr lang="en-US" dirty="0" smtClean="0"/>
              <a:t>Scalable Projects</a:t>
            </a:r>
          </a:p>
          <a:p>
            <a:r>
              <a:rPr lang="en-US" dirty="0" smtClean="0"/>
              <a:t>Social skills</a:t>
            </a:r>
          </a:p>
          <a:p>
            <a:pPr lvl="1"/>
            <a:r>
              <a:rPr lang="en-US" dirty="0" smtClean="0"/>
              <a:t>Letters of Reference may not be too helpful</a:t>
            </a:r>
          </a:p>
          <a:p>
            <a:pPr lvl="1"/>
            <a:r>
              <a:rPr lang="en-US" dirty="0" smtClean="0"/>
              <a:t>Call a reference</a:t>
            </a:r>
          </a:p>
          <a:p>
            <a:r>
              <a:rPr lang="en-US" dirty="0" smtClean="0"/>
              <a:t>Reason for attending your REU</a:t>
            </a:r>
          </a:p>
          <a:p>
            <a:pPr lvl="1"/>
            <a:r>
              <a:rPr lang="en-US" dirty="0" smtClean="0"/>
              <a:t>Students excitement about working on research projects may not come to reality</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Lesson’s Learned: 10 Weeks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They are not like you</a:t>
            </a:r>
          </a:p>
          <a:p>
            <a:pPr lvl="1"/>
            <a:r>
              <a:rPr lang="en-US" dirty="0" smtClean="0"/>
              <a:t>When you worked on your Ph.D.</a:t>
            </a:r>
          </a:p>
          <a:p>
            <a:r>
              <a:rPr lang="en-US" dirty="0" smtClean="0"/>
              <a:t>They need time off</a:t>
            </a:r>
          </a:p>
          <a:p>
            <a:pPr lvl="1"/>
            <a:r>
              <a:rPr lang="en-US" dirty="0" smtClean="0"/>
              <a:t>Plans for entertaining</a:t>
            </a:r>
          </a:p>
          <a:p>
            <a:pPr lvl="1"/>
            <a:r>
              <a:rPr lang="en-US" dirty="0" smtClean="0"/>
              <a:t>Movies</a:t>
            </a:r>
          </a:p>
          <a:p>
            <a:pPr lvl="1"/>
            <a:r>
              <a:rPr lang="en-US" dirty="0" smtClean="0"/>
              <a:t>Trips to interesting places</a:t>
            </a:r>
          </a:p>
          <a:p>
            <a:pPr lvl="1"/>
            <a:r>
              <a:rPr lang="en-US" dirty="0" smtClean="0"/>
              <a:t>Spend time outside ‘research world’ with them</a:t>
            </a:r>
          </a:p>
          <a:p>
            <a:pPr lvl="1"/>
            <a:r>
              <a:rPr lang="en-US" dirty="0" smtClean="0"/>
              <a:t>But, you do not babysit them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Lesson’s Learned: Afterwards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Contract of expectations</a:t>
            </a:r>
          </a:p>
          <a:p>
            <a:r>
              <a:rPr lang="en-US" dirty="0" smtClean="0"/>
              <a:t>Mix between local and ‘away’ students</a:t>
            </a:r>
          </a:p>
          <a:p>
            <a:pPr lvl="1"/>
            <a:r>
              <a:rPr lang="en-US" dirty="0" smtClean="0"/>
              <a:t>Local students help provide avenues for social interaction on evenings and weekends</a:t>
            </a:r>
          </a:p>
          <a:p>
            <a:r>
              <a:rPr lang="en-US" dirty="0" smtClean="0"/>
              <a:t>Report</a:t>
            </a:r>
          </a:p>
          <a:p>
            <a:pPr lvl="1"/>
            <a:r>
              <a:rPr lang="en-US" dirty="0" smtClean="0"/>
              <a:t>In week 11</a:t>
            </a:r>
          </a:p>
          <a:p>
            <a:r>
              <a:rPr lang="en-US" dirty="0" smtClean="0"/>
              <a:t>Not everything goes as planned</a:t>
            </a:r>
          </a:p>
          <a:p>
            <a:r>
              <a:rPr lang="en-US" dirty="0" smtClean="0"/>
              <a:t>Work in a team</a:t>
            </a:r>
          </a:p>
          <a:p>
            <a:pPr lvl="1"/>
            <a:r>
              <a:rPr lang="en-US" dirty="0" smtClean="0"/>
              <a:t>4 faculty</a:t>
            </a:r>
          </a:p>
          <a:p>
            <a:pPr lvl="1"/>
            <a:r>
              <a:rPr lang="en-US" dirty="0" smtClean="0"/>
              <a:t>2 staff</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Personal Conclusion</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8 weeks would have been better</a:t>
            </a:r>
          </a:p>
          <a:p>
            <a:r>
              <a:rPr lang="en-US" dirty="0" smtClean="0"/>
              <a:t>I learned that Rennie is  great chef</a:t>
            </a:r>
          </a:p>
          <a:p>
            <a:r>
              <a:rPr lang="en-US" dirty="0" smtClean="0"/>
              <a:t>Be prepared for emergencies</a:t>
            </a:r>
          </a:p>
          <a:p>
            <a:pPr lvl="1"/>
            <a:r>
              <a:rPr lang="en-US" dirty="0" smtClean="0"/>
              <a:t>Loss of partners</a:t>
            </a:r>
          </a:p>
          <a:p>
            <a:pPr lvl="1"/>
            <a:r>
              <a:rPr lang="en-US" dirty="0" smtClean="0"/>
              <a:t>Loss of family members</a:t>
            </a:r>
          </a:p>
          <a:p>
            <a:r>
              <a:rPr lang="en-US" dirty="0" smtClean="0"/>
              <a:t>It is not automatically your fault</a:t>
            </a:r>
          </a:p>
          <a:p>
            <a:pPr lvl="2"/>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REU Sites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Based on independent proposals to conduct projects that engage undergraduate students in research</a:t>
            </a:r>
            <a:br>
              <a:rPr lang="en-US" dirty="0" smtClean="0"/>
            </a:br>
            <a:endParaRPr lang="en-US" dirty="0" smtClean="0"/>
          </a:p>
          <a:p>
            <a:r>
              <a:rPr lang="en-US" dirty="0" smtClean="0"/>
              <a:t>May be based in a single discipline or academic department, or on interdisciplinary or multi-department research opportunities as long as there is a coherent theme.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5688"/>
            <a:ext cx="8229600" cy="4525963"/>
          </a:xfrm>
        </p:spPr>
        <p:txBody>
          <a:bodyPr anchor="ctr">
            <a:normAutofit/>
          </a:bodyPr>
          <a:lstStyle/>
          <a:p>
            <a:pPr algn="ctr">
              <a:buNone/>
            </a:pPr>
            <a:r>
              <a:rPr lang="en-US" dirty="0" smtClean="0"/>
              <a:t>Tom Naps</a:t>
            </a:r>
          </a:p>
          <a:p>
            <a:pPr algn="ctr">
              <a:buNone/>
            </a:pPr>
            <a:r>
              <a:rPr lang="en-US" dirty="0" smtClean="0"/>
              <a:t>University of Wisconsin - Oshkosh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rgbClr val="FF0000"/>
                </a:solidFill>
              </a:rPr>
              <a:t>EXPLORING OPEN SOURCE SOFTWARE: DEVELOPMENT AND EFFICACY OF ONLINE LEARNING ENVIRONMENTS IN COMPUTER SCIENCE</a:t>
            </a:r>
            <a:br>
              <a:rPr lang="en-US" sz="2000" b="1" dirty="0" smtClean="0">
                <a:solidFill>
                  <a:srgbClr val="FF0000"/>
                </a:solidFill>
              </a:rPr>
            </a:br>
            <a:r>
              <a:rPr lang="en-US" sz="2000" b="1" dirty="0" smtClean="0">
                <a:solidFill>
                  <a:srgbClr val="FF0000"/>
                </a:solidFill>
              </a:rPr>
              <a:t>David </a:t>
            </a:r>
            <a:r>
              <a:rPr lang="en-US" sz="2000" b="1" dirty="0" err="1" smtClean="0">
                <a:solidFill>
                  <a:srgbClr val="FF0000"/>
                </a:solidFill>
              </a:rPr>
              <a:t>Furcy</a:t>
            </a:r>
            <a:r>
              <a:rPr lang="en-US" sz="2000" b="1" dirty="0" smtClean="0">
                <a:solidFill>
                  <a:srgbClr val="FF0000"/>
                </a:solidFill>
              </a:rPr>
              <a:t> and Tom Naps, </a:t>
            </a:r>
            <a:r>
              <a:rPr lang="en-US" sz="2000" b="1" dirty="0" err="1" smtClean="0">
                <a:solidFill>
                  <a:srgbClr val="FF0000"/>
                </a:solidFill>
              </a:rPr>
              <a:t>UWis</a:t>
            </a:r>
            <a:r>
              <a:rPr lang="en-US" sz="2000" b="1" dirty="0" smtClean="0">
                <a:solidFill>
                  <a:srgbClr val="FF0000"/>
                </a:solidFill>
              </a:rPr>
              <a:t> - Oshkosh</a:t>
            </a:r>
            <a:endParaRPr lang="en-US" sz="20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000" dirty="0" smtClean="0"/>
              <a:t>Cornerstone is JHAVE, a large open-source algorithm visualization delivery system on which both David and I have invested large amounts of our research time over the years.   That includes working with a lot (20+) of our own local students – one of the key reasons why we felt might provide a rich REU experience</a:t>
            </a:r>
          </a:p>
          <a:p>
            <a:r>
              <a:rPr lang="en-US" sz="2000" dirty="0" smtClean="0"/>
              <a:t>Along with AV, try to develop effective “</a:t>
            </a:r>
            <a:r>
              <a:rPr lang="en-US" sz="2000" dirty="0" err="1" smtClean="0"/>
              <a:t>hypertextbook</a:t>
            </a:r>
            <a:r>
              <a:rPr lang="en-US" sz="2000" dirty="0" smtClean="0"/>
              <a:t>” environments in which the AV is integrated to provide an effective learning experience.   In particular see how open-source CMS’s such as </a:t>
            </a:r>
            <a:r>
              <a:rPr lang="en-US" sz="2000" dirty="0" err="1" smtClean="0"/>
              <a:t>Drupal</a:t>
            </a:r>
            <a:r>
              <a:rPr lang="en-US" sz="2000" dirty="0" smtClean="0"/>
              <a:t> and </a:t>
            </a:r>
            <a:r>
              <a:rPr lang="en-US" sz="2000" dirty="0" err="1" smtClean="0"/>
              <a:t>Moodle</a:t>
            </a:r>
            <a:r>
              <a:rPr lang="en-US" sz="2000" dirty="0" smtClean="0"/>
              <a:t> might be augmented to provide such AV-based </a:t>
            </a:r>
            <a:r>
              <a:rPr lang="en-US" sz="2000" dirty="0" err="1" smtClean="0"/>
              <a:t>hypertextbooks</a:t>
            </a:r>
            <a:endParaRPr lang="en-US" sz="2000" dirty="0" smtClean="0"/>
          </a:p>
          <a:p>
            <a:r>
              <a:rPr lang="en-US" sz="2000" dirty="0" smtClean="0"/>
              <a:t>Understand what makes AV effective as a learning tool</a:t>
            </a:r>
          </a:p>
          <a:p>
            <a:r>
              <a:rPr lang="en-US" sz="2000" dirty="0" smtClean="0"/>
              <a:t>Be able to construct experiments that can be used to measure the effectiveness of particular AV’s</a:t>
            </a:r>
          </a:p>
          <a:p>
            <a:r>
              <a:rPr lang="en-US" sz="2000" dirty="0" smtClean="0"/>
              <a:t>We tried to “sell” what students would be doing as an opportunity to help their fellow CS students learn difficult material</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“Schedule” of what we did with our participants</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t>~10 days to get them up to speed in:</a:t>
            </a:r>
          </a:p>
          <a:p>
            <a:pPr lvl="1"/>
            <a:r>
              <a:rPr lang="en-US" dirty="0" smtClean="0"/>
              <a:t>Understanding the history of research in AV</a:t>
            </a:r>
          </a:p>
          <a:p>
            <a:pPr lvl="1"/>
            <a:r>
              <a:rPr lang="en-US" dirty="0" smtClean="0"/>
              <a:t>Learning how to plug into our system to create an AV</a:t>
            </a:r>
          </a:p>
          <a:p>
            <a:r>
              <a:rPr lang="en-US" dirty="0" smtClean="0"/>
              <a:t>By end of second week, each team of two had to write a research proposal, which we discussed individually with them and “approved” after appropriate revisions</a:t>
            </a:r>
          </a:p>
          <a:p>
            <a:r>
              <a:rPr lang="en-US" dirty="0" smtClean="0"/>
              <a:t>They had to present storyboards of how a learner would interact with their AV before we gave them the go-ahead to actually start coding it</a:t>
            </a:r>
          </a:p>
          <a:p>
            <a:r>
              <a:rPr lang="en-US" dirty="0" smtClean="0"/>
              <a:t>Next six weeks were heavy on the software development aspect of what goes into creating an AV</a:t>
            </a:r>
          </a:p>
          <a:p>
            <a:pPr lvl="1"/>
            <a:r>
              <a:rPr lang="en-US" dirty="0" smtClean="0"/>
              <a:t>Concurrently they were authoring their </a:t>
            </a:r>
            <a:r>
              <a:rPr lang="en-US" dirty="0" err="1" smtClean="0"/>
              <a:t>hypertextbook</a:t>
            </a:r>
            <a:r>
              <a:rPr lang="en-US" dirty="0" smtClean="0"/>
              <a:t> materials for the AV.   </a:t>
            </a:r>
          </a:p>
          <a:p>
            <a:pPr lvl="1"/>
            <a:r>
              <a:rPr lang="en-US" dirty="0" smtClean="0"/>
              <a:t>David and I met with each team every other day to discuss progress</a:t>
            </a:r>
          </a:p>
          <a:p>
            <a:r>
              <a:rPr lang="en-US" dirty="0" smtClean="0"/>
              <a:t>Ended with a practice “poster session” that was to be a dress rehearsal for …</a:t>
            </a:r>
          </a:p>
          <a:p>
            <a:r>
              <a:rPr lang="en-US" dirty="0" smtClean="0"/>
              <a:t>The posters they would submit and present at the fall meeting of CCSC Midwest in Chicago.   Travel support to such an event, if their poster was accepted, was part of our proposal.   Seven of our eight participants took advantage of this.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Our collaborators from other institutions played a huge role</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t>Myles McNally from Alma College</a:t>
            </a:r>
          </a:p>
          <a:p>
            <a:pPr lvl="1"/>
            <a:r>
              <a:rPr lang="en-US" dirty="0" smtClean="0"/>
              <a:t>AV development support, particularly on those components of JHAVE that he had authored</a:t>
            </a:r>
          </a:p>
          <a:p>
            <a:pPr lvl="1"/>
            <a:r>
              <a:rPr lang="en-US" dirty="0" smtClean="0"/>
              <a:t>Poster reviewer at end of summer</a:t>
            </a:r>
          </a:p>
          <a:p>
            <a:r>
              <a:rPr lang="en-US" dirty="0" smtClean="0"/>
              <a:t>Cliff Shaffer from Virginia Tech</a:t>
            </a:r>
          </a:p>
          <a:p>
            <a:pPr lvl="1"/>
            <a:r>
              <a:rPr lang="en-US" dirty="0" smtClean="0"/>
              <a:t>Mid-project feedback sessions with our students</a:t>
            </a:r>
          </a:p>
          <a:p>
            <a:pPr lvl="1"/>
            <a:r>
              <a:rPr lang="en-US" dirty="0" smtClean="0"/>
              <a:t>Session on what to expect should you apply for and be accepted into a Ph.D. program at an R1-research institution</a:t>
            </a:r>
          </a:p>
          <a:p>
            <a:r>
              <a:rPr lang="en-US" dirty="0" smtClean="0"/>
              <a:t>Susan Rodger from Duke</a:t>
            </a:r>
          </a:p>
          <a:p>
            <a:pPr lvl="1"/>
            <a:r>
              <a:rPr lang="en-US" dirty="0" smtClean="0"/>
              <a:t>Overview of her work with the very successful JFLAP system</a:t>
            </a:r>
          </a:p>
          <a:p>
            <a:pPr lvl="1"/>
            <a:r>
              <a:rPr lang="en-US" dirty="0" smtClean="0"/>
              <a:t>Poster review at end of summer</a:t>
            </a:r>
          </a:p>
          <a:p>
            <a:r>
              <a:rPr lang="en-US" dirty="0" smtClean="0"/>
              <a:t>Brian Paul of </a:t>
            </a:r>
            <a:r>
              <a:rPr lang="en-US" dirty="0" err="1" smtClean="0"/>
              <a:t>VMWare</a:t>
            </a:r>
            <a:r>
              <a:rPr lang="en-US" dirty="0" smtClean="0"/>
              <a:t> (and Tungsten Graphics) and winner of the </a:t>
            </a:r>
            <a:r>
              <a:rPr lang="en-US" dirty="0" err="1" smtClean="0"/>
              <a:t>FSF’s</a:t>
            </a:r>
            <a:r>
              <a:rPr lang="en-US" dirty="0" smtClean="0"/>
              <a:t> developer of the year award in 2001 for his work on the MESA implementation of OpenGL</a:t>
            </a:r>
          </a:p>
          <a:p>
            <a:pPr lvl="1"/>
            <a:r>
              <a:rPr lang="en-US" dirty="0" smtClean="0"/>
              <a:t>Session on where open-source development can lead outside of the grad school research route that we had been emphasizing</a:t>
            </a:r>
          </a:p>
          <a:p>
            <a:pPr lvl="1"/>
            <a:r>
              <a:rPr lang="en-US" dirty="0" smtClean="0"/>
              <a:t>Poster reviewer at end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have we learned?</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Begin planning for the coming summer as early as possible.   (This year we will!:-)</a:t>
            </a:r>
          </a:p>
          <a:p>
            <a:r>
              <a:rPr lang="en-US" dirty="0" smtClean="0"/>
              <a:t>If you’re coming from a strictly undergraduate institution, don’t think your REU participants will be the research assistants your colleagues at R1 schools employ.</a:t>
            </a:r>
          </a:p>
          <a:p>
            <a:r>
              <a:rPr lang="en-US" dirty="0" smtClean="0"/>
              <a:t>Be prepared for a variety of backgrounds in terms of students’ abilities to do the work you have in mind.   Have a flexibility in your projects that takes that into account.</a:t>
            </a:r>
          </a:p>
          <a:p>
            <a:r>
              <a:rPr lang="en-US" dirty="0" smtClean="0"/>
              <a:t>If what you’ve always wanted to do is show students how much doing research means to you, expect an enriching, but hectic, summer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1.png"/>
          <p:cNvPicPr>
            <a:picLocks noChangeAspect="1"/>
          </p:cNvPicPr>
          <p:nvPr/>
        </p:nvPicPr>
        <p:blipFill>
          <a:blip r:embed="rId2"/>
          <a:stretch>
            <a:fillRect/>
          </a:stretch>
        </p:blipFill>
        <p:spPr>
          <a:xfrm>
            <a:off x="599454" y="0"/>
            <a:ext cx="7945092"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2.png"/>
          <p:cNvPicPr>
            <a:picLocks noChangeAspect="1"/>
          </p:cNvPicPr>
          <p:nvPr/>
        </p:nvPicPr>
        <p:blipFill>
          <a:blip r:embed="rId2"/>
          <a:stretch>
            <a:fillRect/>
          </a:stretch>
        </p:blipFill>
        <p:spPr>
          <a:xfrm>
            <a:off x="0" y="9326"/>
            <a:ext cx="9144000" cy="683934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a:stretch>
            <a:fillRect/>
          </a:stretch>
        </p:blipFill>
        <p:spPr>
          <a:xfrm>
            <a:off x="0" y="13045"/>
            <a:ext cx="9144000" cy="683190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4.png"/>
          <p:cNvPicPr>
            <a:picLocks noChangeAspect="1"/>
          </p:cNvPicPr>
          <p:nvPr/>
        </p:nvPicPr>
        <p:blipFill>
          <a:blip r:embed="rId2"/>
          <a:stretch>
            <a:fillRect/>
          </a:stretch>
        </p:blipFill>
        <p:spPr>
          <a:xfrm>
            <a:off x="0" y="714286"/>
            <a:ext cx="9144000" cy="54294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REU Supplements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May be requested for ongoing NSF-funded research projects</a:t>
            </a:r>
            <a:br>
              <a:rPr lang="en-US" dirty="0" smtClean="0"/>
            </a:br>
            <a:endParaRPr lang="en-US" dirty="0" smtClean="0"/>
          </a:p>
          <a:p>
            <a:r>
              <a:rPr lang="en-US" dirty="0" smtClean="0"/>
              <a:t>May be included as a component of proposals for new or renewal NSF grants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More about REU Funding</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REU projects may be carried out during the summer, during the academic year, or both.</a:t>
            </a:r>
          </a:p>
          <a:p>
            <a:pPr lvl="1"/>
            <a:r>
              <a:rPr lang="en-US" dirty="0" smtClean="0"/>
              <a:t>Summer research is typical especially for REU sites</a:t>
            </a:r>
            <a:br>
              <a:rPr lang="en-US" dirty="0" smtClean="0"/>
            </a:br>
            <a:endParaRPr lang="en-US" dirty="0" smtClean="0"/>
          </a:p>
          <a:p>
            <a:r>
              <a:rPr lang="en-US" dirty="0" smtClean="0"/>
              <a:t>REU Sites may be proposed for durations of one to five years.</a:t>
            </a:r>
          </a:p>
          <a:p>
            <a:pPr lvl="1"/>
            <a:r>
              <a:rPr lang="en-US" dirty="0" smtClean="0"/>
              <a:t>Three years is typical</a:t>
            </a:r>
            <a:br>
              <a:rPr lang="en-US" dirty="0" smtClean="0"/>
            </a:br>
            <a:endParaRPr lang="en-US" dirty="0" smtClean="0"/>
          </a:p>
          <a:p>
            <a:r>
              <a:rPr lang="en-US" dirty="0" smtClean="0"/>
              <a:t>Students apply directly to the REU sites not to NSF</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Goals of NSF REU Program</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2300" dirty="0" smtClean="0"/>
              <a:t>Expand student participation in all areas of research</a:t>
            </a:r>
            <a:br>
              <a:rPr lang="en-US" sz="2300" dirty="0" smtClean="0"/>
            </a:br>
            <a:endParaRPr lang="en-US" sz="2300" dirty="0" smtClean="0"/>
          </a:p>
          <a:p>
            <a:r>
              <a:rPr lang="en-US" sz="2300" dirty="0" smtClean="0"/>
              <a:t>Develop diverse, internationally competitive, and globally-engaged science and engineering workforce</a:t>
            </a:r>
            <a:br>
              <a:rPr lang="en-US" sz="2300" dirty="0" smtClean="0"/>
            </a:br>
            <a:endParaRPr lang="en-US" sz="2300" dirty="0" smtClean="0"/>
          </a:p>
          <a:p>
            <a:r>
              <a:rPr lang="en-US" sz="2300" dirty="0" smtClean="0"/>
              <a:t>Attract diverse pool of talented students into careers in science and engineering, including teaching and education research</a:t>
            </a:r>
            <a:br>
              <a:rPr lang="en-US" sz="2300" dirty="0" smtClean="0"/>
            </a:br>
            <a:endParaRPr lang="en-US" sz="2300" dirty="0" smtClean="0"/>
          </a:p>
          <a:p>
            <a:r>
              <a:rPr lang="en-US" sz="2300" dirty="0"/>
              <a:t>I</a:t>
            </a:r>
            <a:r>
              <a:rPr lang="en-US" sz="2300" dirty="0" smtClean="0"/>
              <a:t>ncrease number of students interested in graduate programs</a:t>
            </a:r>
            <a:br>
              <a:rPr lang="en-US" sz="2300" dirty="0" smtClean="0"/>
            </a:br>
            <a:endParaRPr lang="en-US" sz="2300" dirty="0" smtClean="0"/>
          </a:p>
          <a:p>
            <a:r>
              <a:rPr lang="en-US" sz="2300" dirty="0" smtClean="0"/>
              <a:t>NSF strongly encourages women, underrepresented minorities, and persons with disabilities participate in REU opportunities.</a:t>
            </a:r>
            <a:endParaRPr lang="en-US" sz="23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Goals of NSF REU Program</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To</a:t>
            </a:r>
            <a:r>
              <a:rPr lang="en-US" dirty="0" smtClean="0"/>
              <a:t> accomplish these goals and to provide </a:t>
            </a:r>
            <a:r>
              <a:rPr lang="en-US" dirty="0"/>
              <a:t>meaningful </a:t>
            </a:r>
            <a:r>
              <a:rPr lang="en-US" dirty="0" smtClean="0"/>
              <a:t>experiences for students</a:t>
            </a:r>
            <a:r>
              <a:rPr lang="en-US" dirty="0"/>
              <a:t>, </a:t>
            </a:r>
            <a:r>
              <a:rPr lang="en-US" dirty="0" smtClean="0"/>
              <a:t>REU research problems must be interesting and relevant.</a:t>
            </a:r>
          </a:p>
          <a:p>
            <a:r>
              <a:rPr lang="en-US" dirty="0" smtClean="0"/>
              <a:t>They must also be of sufficient scope to allow for 8-10 weeks of active research.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Our Panelists will…</a:t>
            </a:r>
            <a:endParaRPr lang="en-US" b="1" dirty="0">
              <a:solidFill>
                <a:srgbClr val="FF0000"/>
              </a:solidFill>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Describe their REU research problems</a:t>
            </a:r>
            <a:br>
              <a:rPr lang="en-US" dirty="0" smtClean="0"/>
            </a:br>
            <a:endParaRPr lang="en-US" dirty="0" smtClean="0"/>
          </a:p>
          <a:p>
            <a:r>
              <a:rPr lang="en-US" dirty="0" smtClean="0"/>
              <a:t>Highlight challenges they encountered</a:t>
            </a:r>
            <a:br>
              <a:rPr lang="en-US" dirty="0" smtClean="0"/>
            </a:br>
            <a:endParaRPr lang="en-US" dirty="0" smtClean="0"/>
          </a:p>
          <a:p>
            <a:r>
              <a:rPr lang="en-US" dirty="0" smtClean="0"/>
              <a:t>Present their results</a:t>
            </a:r>
            <a:br>
              <a:rPr lang="en-US" dirty="0" smtClean="0"/>
            </a:br>
            <a:endParaRPr lang="en-US" dirty="0" smtClean="0"/>
          </a:p>
          <a:p>
            <a:r>
              <a:rPr lang="en-US" dirty="0" smtClean="0"/>
              <a:t>Discuss what they have done, or what can be done, to incorporate such research problems within the regular computing curriculum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Introduction of Panelists</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ctr">
              <a:buNone/>
            </a:pPr>
            <a:r>
              <a:rPr lang="en-US" dirty="0" smtClean="0"/>
              <a:t>Guy-Alain </a:t>
            </a:r>
            <a:r>
              <a:rPr lang="en-US" dirty="0" err="1" smtClean="0"/>
              <a:t>Amoussou</a:t>
            </a:r>
            <a:r>
              <a:rPr lang="en-US" dirty="0" smtClean="0"/>
              <a:t/>
            </a:r>
            <a:br>
              <a:rPr lang="en-US" dirty="0" smtClean="0"/>
            </a:br>
            <a:r>
              <a:rPr lang="en-US" dirty="0" smtClean="0"/>
              <a:t>Humboldt State University</a:t>
            </a:r>
            <a:br>
              <a:rPr lang="en-US" dirty="0" smtClean="0"/>
            </a:br>
            <a:endParaRPr lang="en-US" dirty="0" smtClean="0"/>
          </a:p>
          <a:p>
            <a:pPr algn="ctr">
              <a:buNone/>
            </a:pPr>
            <a:r>
              <a:rPr lang="en-US" dirty="0" smtClean="0"/>
              <a:t>Tiffany Barnes</a:t>
            </a:r>
            <a:br>
              <a:rPr lang="en-US" dirty="0" smtClean="0"/>
            </a:br>
            <a:r>
              <a:rPr lang="en-US" dirty="0" smtClean="0"/>
              <a:t>University of North Carolina at Charlotte</a:t>
            </a:r>
            <a:br>
              <a:rPr lang="en-US" dirty="0" smtClean="0"/>
            </a:br>
            <a:endParaRPr lang="en-US" dirty="0" smtClean="0"/>
          </a:p>
          <a:p>
            <a:pPr algn="ctr">
              <a:buNone/>
            </a:pPr>
            <a:r>
              <a:rPr lang="en-US" dirty="0" smtClean="0"/>
              <a:t>Hans-Peter </a:t>
            </a:r>
            <a:r>
              <a:rPr lang="en-US" dirty="0" err="1" smtClean="0"/>
              <a:t>Bischof</a:t>
            </a:r>
            <a:endParaRPr lang="en-US" dirty="0" smtClean="0"/>
          </a:p>
          <a:p>
            <a:pPr algn="ctr">
              <a:buNone/>
            </a:pPr>
            <a:r>
              <a:rPr lang="en-US" dirty="0" smtClean="0"/>
              <a:t>Rochester Institute of Technology</a:t>
            </a:r>
            <a:br>
              <a:rPr lang="en-US" dirty="0" smtClean="0"/>
            </a:br>
            <a:endParaRPr lang="en-US" dirty="0" smtClean="0"/>
          </a:p>
          <a:p>
            <a:pPr algn="ctr">
              <a:buNone/>
            </a:pPr>
            <a:r>
              <a:rPr lang="en-US" dirty="0" smtClean="0"/>
              <a:t>Thomas Naps</a:t>
            </a:r>
          </a:p>
          <a:p>
            <a:pPr algn="ctr">
              <a:buNone/>
            </a:pPr>
            <a:r>
              <a:rPr lang="en-US" dirty="0" smtClean="0"/>
              <a:t>University of Wisconsin - Oshkosh</a:t>
            </a:r>
          </a:p>
          <a:p>
            <a:pPr algn="ct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stealth" w="lg" len="lg"/>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1545</Words>
  <Application>Microsoft Macintosh PowerPoint</Application>
  <PresentationFormat>On-screen Show (4:3)</PresentationFormat>
  <Paragraphs>187</Paragraphs>
  <Slides>38</Slides>
  <Notes>0</Notes>
  <HiddenSlides>0</HiddenSlides>
  <MMClips>3</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Office Theme</vt:lpstr>
      <vt:lpstr>Relevant Real-World Undergraduate Research Problems: Lessons from the NSF-REU Trenches</vt:lpstr>
      <vt:lpstr>NSF Research Experiences for Undergraduates Program (REU)</vt:lpstr>
      <vt:lpstr>REU Sites</vt:lpstr>
      <vt:lpstr>REU Supplements</vt:lpstr>
      <vt:lpstr>More about REU Funding</vt:lpstr>
      <vt:lpstr>Goals of NSF REU Program</vt:lpstr>
      <vt:lpstr>Goals of NSF REU Program</vt:lpstr>
      <vt:lpstr>Our Panelists will…</vt:lpstr>
      <vt:lpstr>Introduction of Panelists</vt:lpstr>
      <vt:lpstr>Slide 10</vt:lpstr>
      <vt:lpstr>REU-RMS at Humboldt State University</vt:lpstr>
      <vt:lpstr>REU-RMS at Humboldt State University</vt:lpstr>
      <vt:lpstr>REU-RMS at Humboldt State University</vt:lpstr>
      <vt:lpstr>REU-RMS at Humboldt State University</vt:lpstr>
      <vt:lpstr>REU-RMS at Humboldt State University</vt:lpstr>
      <vt:lpstr>Slide 16</vt:lpstr>
      <vt:lpstr>Slide 17</vt:lpstr>
      <vt:lpstr>Problem Statement</vt:lpstr>
      <vt:lpstr>Problem Statement</vt:lpstr>
      <vt:lpstr>Old Framework</vt:lpstr>
      <vt:lpstr>REU Projects</vt:lpstr>
      <vt:lpstr>Visualization Examples</vt:lpstr>
      <vt:lpstr>Slide 23</vt:lpstr>
      <vt:lpstr>Slide 24</vt:lpstr>
      <vt:lpstr>Lesson’s Learned: Preparation</vt:lpstr>
      <vt:lpstr>Lesson’s Learned: Admission</vt:lpstr>
      <vt:lpstr>Lesson’s Learned: 10 Weeks</vt:lpstr>
      <vt:lpstr>Lesson’s Learned: Afterwards</vt:lpstr>
      <vt:lpstr>Personal Conclusion</vt:lpstr>
      <vt:lpstr>Slide 30</vt:lpstr>
      <vt:lpstr>EXPLORING OPEN SOURCE SOFTWARE: DEVELOPMENT AND EFFICACY OF ONLINE LEARNING ENVIRONMENTS IN COMPUTER SCIENCE David Furcy and Tom Naps, UWis - Oshkosh</vt:lpstr>
      <vt:lpstr>“Schedule” of what we did with our participants</vt:lpstr>
      <vt:lpstr>Our collaborators from other institutions played a huge role</vt:lpstr>
      <vt:lpstr>What have we learned?</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Relevant Real-World Undergraduate Research Problems: Lessons from the NSF-REU Trenches</dc:title>
  <dc:creator>Reynold Bailey</dc:creator>
  <cp:lastModifiedBy>Reynold Bailey</cp:lastModifiedBy>
  <cp:revision>13</cp:revision>
  <dcterms:created xsi:type="dcterms:W3CDTF">2010-03-10T15:57:52Z</dcterms:created>
  <dcterms:modified xsi:type="dcterms:W3CDTF">2010-03-10T18:04:16Z</dcterms:modified>
</cp:coreProperties>
</file>